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6" r:id="rId4"/>
    <p:sldId id="274" r:id="rId5"/>
    <p:sldId id="265" r:id="rId6"/>
    <p:sldId id="294" r:id="rId7"/>
    <p:sldId id="279" r:id="rId8"/>
    <p:sldId id="280" r:id="rId9"/>
    <p:sldId id="295" r:id="rId10"/>
    <p:sldId id="281" r:id="rId11"/>
    <p:sldId id="296" r:id="rId12"/>
    <p:sldId id="297" r:id="rId13"/>
    <p:sldId id="309" r:id="rId14"/>
    <p:sldId id="258" r:id="rId15"/>
    <p:sldId id="310" r:id="rId16"/>
    <p:sldId id="286" r:id="rId17"/>
    <p:sldId id="298" r:id="rId18"/>
    <p:sldId id="288" r:id="rId19"/>
    <p:sldId id="300" r:id="rId20"/>
    <p:sldId id="301" r:id="rId21"/>
    <p:sldId id="289" r:id="rId22"/>
    <p:sldId id="302" r:id="rId23"/>
    <p:sldId id="290" r:id="rId24"/>
    <p:sldId id="303" r:id="rId25"/>
    <p:sldId id="304" r:id="rId26"/>
    <p:sldId id="305" r:id="rId27"/>
    <p:sldId id="270" r:id="rId28"/>
    <p:sldId id="293" r:id="rId29"/>
    <p:sldId id="271" r:id="rId30"/>
    <p:sldId id="306" r:id="rId31"/>
    <p:sldId id="307" r:id="rId32"/>
    <p:sldId id="27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10000"/>
                  </a:schemeClr>
                </a:solidFill>
                <a:latin typeface="Annual" panose="000004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438B-FCD8-47BC-A163-D1F53871834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B0A-15D9-4C76-BB4B-83989EEF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0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438B-FCD8-47BC-A163-D1F53871834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B0A-15D9-4C76-BB4B-83989EEF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1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438B-FCD8-47BC-A163-D1F53871834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B0A-15D9-4C76-BB4B-83989EEF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8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438B-FCD8-47BC-A163-D1F53871834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B0A-15D9-4C76-BB4B-83989EEF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97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438B-FCD8-47BC-A163-D1F53871834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B0A-15D9-4C76-BB4B-83989EEF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55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438B-FCD8-47BC-A163-D1F53871834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B0A-15D9-4C76-BB4B-83989EEF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47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438B-FCD8-47BC-A163-D1F53871834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B0A-15D9-4C76-BB4B-83989EEF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0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438B-FCD8-47BC-A163-D1F53871834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B0A-15D9-4C76-BB4B-83989EEF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91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438B-FCD8-47BC-A163-D1F53871834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B0A-15D9-4C76-BB4B-83989EEF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41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438B-FCD8-47BC-A163-D1F53871834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B0A-15D9-4C76-BB4B-83989EEF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13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438B-FCD8-47BC-A163-D1F53871834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B0A-15D9-4C76-BB4B-83989EEF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8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457200" y="5562600"/>
            <a:ext cx="9829800" cy="129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latin typeface="Maiandra GD" panose="020E0502030308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2pPr>
            <a:lvl3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3pPr>
            <a:lvl4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4pPr>
            <a:lvl5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438B-FCD8-47BC-A163-D1F53871834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B0A-15D9-4C76-BB4B-83989EEF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3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438B-FCD8-47BC-A163-D1F53871834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B0A-15D9-4C76-BB4B-83989EEF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55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438B-FCD8-47BC-A163-D1F53871834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B0A-15D9-4C76-BB4B-83989EEF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67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438B-FCD8-47BC-A163-D1F53871834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B0A-15D9-4C76-BB4B-83989EEF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3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438B-FCD8-47BC-A163-D1F53871834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B0A-15D9-4C76-BB4B-83989EEF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5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438B-FCD8-47BC-A163-D1F53871834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B0A-15D9-4C76-BB4B-83989EEF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6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438B-FCD8-47BC-A163-D1F53871834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B0A-15D9-4C76-BB4B-83989EEF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2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438B-FCD8-47BC-A163-D1F53871834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B0A-15D9-4C76-BB4B-83989EEF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438B-FCD8-47BC-A163-D1F53871834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B0A-15D9-4C76-BB4B-83989EEF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8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438B-FCD8-47BC-A163-D1F53871834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B0A-15D9-4C76-BB4B-83989EEF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5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438B-FCD8-47BC-A163-D1F53871834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B0A-15D9-4C76-BB4B-83989EEF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0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457200" y="5562600"/>
            <a:ext cx="9829800" cy="129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9144000" cy="57912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12700"/>
            <a:ext cx="9144000" cy="57912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C438B-FCD8-47BC-A163-D1F53871834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24B0A-15D9-4C76-BB4B-83989EEF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6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bg2">
              <a:lumMod val="25000"/>
            </a:schemeClr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nnual" panose="00000400000000000000" pitchFamily="2" charset="0"/>
          <a:ea typeface="+mn-ea"/>
          <a:cs typeface="Aharoni" panose="02010803020104030203" pitchFamily="2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Annual" panose="00000400000000000000" pitchFamily="2" charset="0"/>
          <a:ea typeface="+mn-ea"/>
          <a:cs typeface="Aharoni" panose="02010803020104030203" pitchFamily="2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Annual" panose="00000400000000000000" pitchFamily="2" charset="0"/>
          <a:ea typeface="+mn-ea"/>
          <a:cs typeface="Aharoni" panose="02010803020104030203" pitchFamily="2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Annual" panose="00000400000000000000" pitchFamily="2" charset="0"/>
          <a:ea typeface="+mn-ea"/>
          <a:cs typeface="Aharoni" panose="02010803020104030203" pitchFamily="2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Annual" panose="00000400000000000000" pitchFamily="2" charset="0"/>
          <a:ea typeface="+mn-ea"/>
          <a:cs typeface="Aharoni" panose="02010803020104030203" pitchFamily="2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C438B-FCD8-47BC-A163-D1F53871834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24B0A-15D9-4C76-BB4B-83989EEF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7975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Evil &amp; God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667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Habakkuk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1:3-4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Psalm 11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9" b="98721" l="758" r="995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64" y="3048577"/>
            <a:ext cx="6781800" cy="2209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81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lwell" panose="02000607020000020003" pitchFamily="2" charset="0"/>
              </a:rPr>
              <a:t>Unlocking Your Faith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Colwell" panose="02000607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Habakkuk </a:t>
            </a:r>
            <a:r>
              <a:rPr lang="en-US" dirty="0" smtClean="0"/>
              <a:t>1:4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4 </a:t>
            </a:r>
            <a:r>
              <a:rPr lang="en-US" sz="3600" dirty="0"/>
              <a:t>Therefore the law is paralyzed</a:t>
            </a:r>
            <a:r>
              <a:rPr lang="en-US" sz="3600" dirty="0" smtClean="0"/>
              <a:t>, and </a:t>
            </a:r>
            <a:r>
              <a:rPr lang="en-US" sz="3600" dirty="0"/>
              <a:t>justice never </a:t>
            </a:r>
            <a:r>
              <a:rPr lang="en-US" sz="3600" dirty="0" smtClean="0"/>
              <a:t>prevails. The </a:t>
            </a:r>
            <a:r>
              <a:rPr lang="en-US" sz="3600" dirty="0"/>
              <a:t>wicked hem in the righteous</a:t>
            </a:r>
            <a:r>
              <a:rPr lang="en-US" sz="3600" dirty="0" smtClean="0"/>
              <a:t>, so </a:t>
            </a:r>
            <a:r>
              <a:rPr lang="en-US" sz="3600" dirty="0"/>
              <a:t>that justice is perverted.</a:t>
            </a:r>
          </a:p>
        </p:txBody>
      </p:sp>
    </p:spTree>
    <p:extLst>
      <p:ext uri="{BB962C8B-B14F-4D97-AF65-F5344CB8AC3E}">
        <p14:creationId xmlns:p14="http://schemas.microsoft.com/office/powerpoint/2010/main" val="37880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1" y="685800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Just </a:t>
            </a:r>
            <a:r>
              <a:rPr lang="en-US" sz="4400" dirty="0"/>
              <a:t>because we can’t see God’s hand, doesn’t mean </a:t>
            </a:r>
            <a:r>
              <a:rPr lang="en-US" sz="4400" dirty="0" smtClean="0"/>
              <a:t>He </a:t>
            </a:r>
            <a:r>
              <a:rPr lang="en-US" sz="4400" dirty="0"/>
              <a:t>isn’t working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896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381000" y="4191000"/>
            <a:ext cx="8001000" cy="1143000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915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“Faith </a:t>
            </a:r>
            <a:r>
              <a:rPr lang="en-US" sz="4000" dirty="0"/>
              <a:t>is believing what we do not see, and the reward of this faith is to see what we </a:t>
            </a:r>
            <a:r>
              <a:rPr lang="en-US" sz="4000" dirty="0" smtClean="0"/>
              <a:t>believe.”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4459069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lwell" panose="02000607020000020003" pitchFamily="2" charset="0"/>
              </a:rPr>
              <a:t>Augustine 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lwell" panose="02000607020000020003" pitchFamily="2" charset="0"/>
              </a:rPr>
              <a:t>(354-430)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Colwell" panose="02000607020000020003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9" b="98721" l="758" r="995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8834" y="4559884"/>
            <a:ext cx="1167810" cy="3804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64890"/>
            <a:ext cx="1370461" cy="205011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920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Chronicles 33:13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0" dirty="0"/>
              <a:t>And when he prayed to him, the </a:t>
            </a:r>
            <a:r>
              <a:rPr lang="en-US" sz="3600" b="0" cap="small" dirty="0"/>
              <a:t>Lord</a:t>
            </a:r>
            <a:r>
              <a:rPr lang="en-US" sz="3600" b="0" dirty="0"/>
              <a:t> was moved by his entreaty and listened to his plea; so </a:t>
            </a:r>
            <a:r>
              <a:rPr lang="en-US" sz="3600" b="0" dirty="0" smtClean="0"/>
              <a:t>He </a:t>
            </a:r>
            <a:r>
              <a:rPr lang="en-US" sz="3600" b="0" dirty="0"/>
              <a:t>brought him back to Jerusalem and to his kingdom. </a:t>
            </a:r>
            <a:r>
              <a:rPr lang="en-US" sz="3600" b="0" u="sng" dirty="0">
                <a:solidFill>
                  <a:schemeClr val="accent6">
                    <a:lumMod val="75000"/>
                  </a:schemeClr>
                </a:solidFill>
              </a:rPr>
              <a:t>Then Manasseh knew that the </a:t>
            </a:r>
            <a:r>
              <a:rPr lang="en-US" sz="3600" b="0" u="sng" cap="small" dirty="0">
                <a:solidFill>
                  <a:schemeClr val="accent6">
                    <a:lumMod val="75000"/>
                  </a:schemeClr>
                </a:solidFill>
              </a:rPr>
              <a:t>Lord</a:t>
            </a:r>
            <a:r>
              <a:rPr lang="en-US" sz="3600" b="0" u="sng" dirty="0">
                <a:solidFill>
                  <a:schemeClr val="accent6">
                    <a:lumMod val="75000"/>
                  </a:schemeClr>
                </a:solidFill>
              </a:rPr>
              <a:t> is God.</a:t>
            </a:r>
            <a:endParaRPr lang="en-US" sz="36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We </a:t>
            </a:r>
            <a:r>
              <a:rPr lang="en-US" sz="4800" dirty="0"/>
              <a:t>can be thankful that God does not judge all evil right now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271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Peter 3:9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/>
              <a:t>The Lord is not slow in keeping </a:t>
            </a:r>
            <a:r>
              <a:rPr lang="en-US" sz="3600" dirty="0" smtClean="0"/>
              <a:t>His </a:t>
            </a:r>
            <a:r>
              <a:rPr lang="en-US" sz="3600" dirty="0"/>
              <a:t>promise, as some understand slowness. Instead </a:t>
            </a:r>
            <a:r>
              <a:rPr lang="en-US" sz="3600" dirty="0" smtClean="0"/>
              <a:t>He </a:t>
            </a:r>
            <a:r>
              <a:rPr lang="en-US" sz="3600" dirty="0"/>
              <a:t>is patient with you, not wanting anyone to perish, but everyone to come to repentance.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26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Sometimes God allows the evil to continue because He is waiting for </a:t>
            </a:r>
            <a:r>
              <a:rPr lang="en-US" sz="4400" dirty="0" smtClean="0"/>
              <a:t>their sin to reach its “full measure”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5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 15:13-16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0" dirty="0" smtClean="0"/>
              <a:t>“In </a:t>
            </a:r>
            <a:r>
              <a:rPr lang="en-US" sz="3600" b="0" dirty="0"/>
              <a:t>the fourth generation your descendants will come back here, for the sin of the Amorites has not yet reached its full measure.”</a:t>
            </a:r>
            <a:endParaRPr lang="en-US" sz="36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1:18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0" dirty="0"/>
              <a:t>The wrath of God is being revealed from heaven against all the godlessness and wickedness of people, who suppress the truth by their wickedness,</a:t>
            </a:r>
            <a:endParaRPr lang="en-US" sz="36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5722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572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Sacking of Rome 410</a:t>
            </a:r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4307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E</a:t>
            </a:r>
            <a:r>
              <a:rPr lang="en-US" sz="4400" dirty="0" smtClean="0"/>
              <a:t>vil </a:t>
            </a:r>
            <a:r>
              <a:rPr lang="en-US" sz="4400" dirty="0"/>
              <a:t>is not unique to </a:t>
            </a: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any </a:t>
            </a:r>
            <a:r>
              <a:rPr lang="en-US" sz="4400" dirty="0"/>
              <a:t>one city or people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705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Judges 4:1-2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0" u="sng" dirty="0">
                <a:solidFill>
                  <a:schemeClr val="accent6">
                    <a:lumMod val="75000"/>
                  </a:schemeClr>
                </a:solidFill>
              </a:rPr>
              <a:t>Again</a:t>
            </a:r>
            <a:r>
              <a:rPr lang="en-US" sz="3600" b="0" dirty="0"/>
              <a:t> the Israelites did evil in the eyes of the </a:t>
            </a:r>
            <a:r>
              <a:rPr lang="en-US" sz="3600" b="0" cap="small" dirty="0"/>
              <a:t>Lord</a:t>
            </a:r>
            <a:r>
              <a:rPr lang="en-US" sz="3600" b="0" dirty="0"/>
              <a:t>, now that Ehud was dead. </a:t>
            </a:r>
            <a:r>
              <a:rPr lang="en-US" sz="3600" baseline="30000" dirty="0"/>
              <a:t>2 </a:t>
            </a:r>
            <a:r>
              <a:rPr lang="en-US" sz="3600" b="0" u="sng" dirty="0">
                <a:solidFill>
                  <a:schemeClr val="accent6">
                    <a:lumMod val="75000"/>
                  </a:schemeClr>
                </a:solidFill>
              </a:rPr>
              <a:t>So </a:t>
            </a:r>
            <a:r>
              <a:rPr lang="en-US" sz="3600" b="0" u="sng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3600" b="0" u="sng" cap="small" dirty="0" smtClean="0">
                <a:solidFill>
                  <a:schemeClr val="accent6">
                    <a:lumMod val="75000"/>
                  </a:schemeClr>
                </a:solidFill>
              </a:rPr>
              <a:t>Lord</a:t>
            </a:r>
            <a:r>
              <a:rPr lang="en-US" sz="3600" b="0" u="sng" dirty="0">
                <a:solidFill>
                  <a:schemeClr val="accent6">
                    <a:lumMod val="75000"/>
                  </a:schemeClr>
                </a:solidFill>
              </a:rPr>
              <a:t> sold them</a:t>
            </a:r>
            <a:r>
              <a:rPr lang="en-US" sz="3600" b="0" dirty="0"/>
              <a:t> into the hands of </a:t>
            </a:r>
            <a:r>
              <a:rPr lang="en-US" sz="3600" b="0" dirty="0" err="1"/>
              <a:t>Jabin</a:t>
            </a:r>
            <a:r>
              <a:rPr lang="en-US" sz="3600" b="0" dirty="0"/>
              <a:t> king of Canaan, who reigned in </a:t>
            </a:r>
            <a:r>
              <a:rPr lang="en-US" sz="3600" b="0" dirty="0" err="1"/>
              <a:t>Hazor</a:t>
            </a:r>
            <a:r>
              <a:rPr lang="en-US" sz="3600" b="0" dirty="0"/>
              <a:t>. </a:t>
            </a:r>
            <a:endParaRPr lang="en-US" sz="36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God is in the midst of the evil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509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11:4-7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0" dirty="0"/>
              <a:t>The Lord is in </a:t>
            </a:r>
            <a:r>
              <a:rPr lang="en-US" sz="3600" b="0" dirty="0" smtClean="0"/>
              <a:t>His </a:t>
            </a:r>
            <a:r>
              <a:rPr lang="en-US" sz="3600" b="0" dirty="0"/>
              <a:t>holy temple</a:t>
            </a:r>
            <a:r>
              <a:rPr lang="en-US" sz="3600" b="0" dirty="0" smtClean="0"/>
              <a:t>; the </a:t>
            </a:r>
            <a:r>
              <a:rPr lang="en-US" sz="3600" b="0" dirty="0"/>
              <a:t>Lord is on </a:t>
            </a:r>
            <a:r>
              <a:rPr lang="en-US" sz="3600" b="0" dirty="0" smtClean="0"/>
              <a:t>His </a:t>
            </a:r>
            <a:r>
              <a:rPr lang="en-US" sz="3600" b="0" dirty="0"/>
              <a:t>heavenly throne.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0" dirty="0"/>
              <a:t>He observes everyone on earth</a:t>
            </a:r>
            <a:r>
              <a:rPr lang="en-US" sz="3600" b="0" dirty="0" smtClean="0"/>
              <a:t>; His </a:t>
            </a:r>
            <a:r>
              <a:rPr lang="en-US" sz="3600" b="0" dirty="0"/>
              <a:t>eyes examine them.</a:t>
            </a:r>
          </a:p>
        </p:txBody>
      </p:sp>
    </p:spTree>
    <p:extLst>
      <p:ext uri="{BB962C8B-B14F-4D97-AF65-F5344CB8AC3E}">
        <p14:creationId xmlns:p14="http://schemas.microsoft.com/office/powerpoint/2010/main" val="20091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11:4-7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0" dirty="0"/>
              <a:t>The LORD examines the righteous</a:t>
            </a:r>
            <a:r>
              <a:rPr lang="en-US" sz="3600" b="0" dirty="0" smtClean="0"/>
              <a:t>, but </a:t>
            </a:r>
            <a:r>
              <a:rPr lang="en-US" sz="3600" b="0" dirty="0"/>
              <a:t>the wicked, those who love violence</a:t>
            </a:r>
            <a:r>
              <a:rPr lang="en-US" sz="3600" b="0" dirty="0" smtClean="0"/>
              <a:t>, He </a:t>
            </a:r>
            <a:r>
              <a:rPr lang="en-US" sz="3600" b="0" dirty="0"/>
              <a:t>hates with a passion.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0" dirty="0" smtClean="0"/>
              <a:t> </a:t>
            </a:r>
            <a:r>
              <a:rPr lang="en-US" sz="3600" b="0" dirty="0"/>
              <a:t>On the wicked </a:t>
            </a:r>
            <a:r>
              <a:rPr lang="en-US" sz="3600" b="0" dirty="0" smtClean="0"/>
              <a:t>He </a:t>
            </a:r>
            <a:r>
              <a:rPr lang="en-US" sz="3600" b="0" dirty="0"/>
              <a:t>will </a:t>
            </a:r>
            <a:r>
              <a:rPr lang="en-US" sz="3600" b="0" dirty="0" smtClean="0"/>
              <a:t>rain fiery </a:t>
            </a:r>
            <a:r>
              <a:rPr lang="en-US" sz="3600" b="0" dirty="0"/>
              <a:t>coals and burning sulfur</a:t>
            </a:r>
            <a:r>
              <a:rPr lang="en-US" sz="3600" b="0" dirty="0" smtClean="0"/>
              <a:t>; a </a:t>
            </a:r>
            <a:r>
              <a:rPr lang="en-US" sz="3600" b="0" dirty="0"/>
              <a:t>scorching wind will be their lot.</a:t>
            </a:r>
          </a:p>
        </p:txBody>
      </p:sp>
    </p:spTree>
    <p:extLst>
      <p:ext uri="{BB962C8B-B14F-4D97-AF65-F5344CB8AC3E}">
        <p14:creationId xmlns:p14="http://schemas.microsoft.com/office/powerpoint/2010/main" val="6710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11:4-7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0" dirty="0"/>
              <a:t>For the LORD is righteous</a:t>
            </a:r>
            <a:r>
              <a:rPr lang="en-US" sz="3600" b="0" dirty="0" smtClean="0"/>
              <a:t>, He </a:t>
            </a:r>
            <a:r>
              <a:rPr lang="en-US" sz="3600" b="0" dirty="0"/>
              <a:t>loves justice</a:t>
            </a:r>
            <a:r>
              <a:rPr lang="en-US" sz="3600" b="0" dirty="0" smtClean="0"/>
              <a:t>; the </a:t>
            </a:r>
            <a:r>
              <a:rPr lang="en-US" sz="3600" b="0" dirty="0"/>
              <a:t>upright will see </a:t>
            </a:r>
            <a:r>
              <a:rPr lang="en-US" sz="3600" b="0" dirty="0" smtClean="0"/>
              <a:t>His </a:t>
            </a:r>
            <a:r>
              <a:rPr lang="en-US" sz="3600" b="0" dirty="0"/>
              <a:t>face.</a:t>
            </a:r>
          </a:p>
        </p:txBody>
      </p:sp>
    </p:spTree>
    <p:extLst>
      <p:ext uri="{BB962C8B-B14F-4D97-AF65-F5344CB8AC3E}">
        <p14:creationId xmlns:p14="http://schemas.microsoft.com/office/powerpoint/2010/main" val="381465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2" y="0"/>
            <a:ext cx="9220200" cy="59020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86200" y="-34636"/>
            <a:ext cx="40386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Faith Key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#3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26670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Colwell" panose="02000607020000020003" pitchFamily="2" charset="0"/>
              </a:rPr>
              <a:t>Trust</a:t>
            </a:r>
            <a:endParaRPr lang="en-US" sz="5400" dirty="0">
              <a:solidFill>
                <a:srgbClr val="002060"/>
              </a:solidFill>
              <a:latin typeface="Colwell" panose="02000607020000020003" pitchFamily="2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2286000" y="3581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2">
                    <a:lumMod val="10000"/>
                  </a:schemeClr>
                </a:solidFill>
                <a:latin typeface="Annual" panose="00000400000000000000" pitchFamily="2" charset="0"/>
                <a:ea typeface="+mn-ea"/>
                <a:cs typeface="Aharoni" panose="02010803020104030203" pitchFamily="2" charset="-79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Annual" panose="00000400000000000000" pitchFamily="2" charset="0"/>
                <a:ea typeface="+mn-ea"/>
                <a:cs typeface="Aharoni" panose="02010803020104030203" pitchFamily="2" charset="-79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Annual" panose="00000400000000000000" pitchFamily="2" charset="0"/>
                <a:ea typeface="+mn-ea"/>
                <a:cs typeface="Aharoni" panose="02010803020104030203" pitchFamily="2" charset="-79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Annual" panose="00000400000000000000" pitchFamily="2" charset="0"/>
                <a:ea typeface="+mn-ea"/>
                <a:cs typeface="Aharoni" panose="02010803020104030203" pitchFamily="2" charset="-79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Annual" panose="00000400000000000000" pitchFamily="2" charset="0"/>
                <a:ea typeface="+mn-ea"/>
                <a:cs typeface="Aharoni" panose="02010803020104030203" pitchFamily="2" charset="-79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lwell" panose="02000607020000020003" pitchFamily="2" charset="0"/>
              </a:rPr>
              <a:t>Cling to God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latin typeface="Colwell" panose="02000607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8572" y="274638"/>
            <a:ext cx="8108228" cy="4449762"/>
          </a:xfrm>
        </p:spPr>
        <p:txBody>
          <a:bodyPr>
            <a:normAutofit/>
          </a:bodyPr>
          <a:lstStyle/>
          <a:p>
            <a:r>
              <a:rPr lang="en-US" sz="4000" dirty="0"/>
              <a:t>Confidence in the sovereignty of God is crucial to our trusting Him. If there is a single event in all of the universe that can occur outside of God’s sovereign control then we cannot trust Him. 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648199" y="4687669"/>
            <a:ext cx="403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Colwell" panose="02000607020000020003" pitchFamily="2" charset="0"/>
              </a:rPr>
              <a:t>~ Jerry Bridges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olwell" panose="02000607020000020003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9" b="98721" l="758" r="995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5545" y="774693"/>
            <a:ext cx="1167810" cy="38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44497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Of what do you need to let go?</a:t>
            </a:r>
            <a:endParaRPr lang="en-US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9" b="98721" l="758" r="995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200400"/>
            <a:ext cx="1167810" cy="38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34636"/>
            <a:ext cx="851647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Augustine’s </a:t>
            </a:r>
            <a:r>
              <a:rPr lang="en-US" i="1" dirty="0" smtClean="0"/>
              <a:t>City of God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Written between 413-423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Written in Latin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Augustine’s most comprehensive work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Contains almost 1,000 pages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8" y="1524000"/>
            <a:ext cx="2362201" cy="35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11:1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0" dirty="0"/>
              <a:t>In the </a:t>
            </a:r>
            <a:r>
              <a:rPr lang="en-US" sz="3600" b="0" cap="small" dirty="0"/>
              <a:t>Lord</a:t>
            </a:r>
            <a:r>
              <a:rPr lang="en-US" sz="3600" b="0" dirty="0"/>
              <a:t> I put my trust;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0" dirty="0"/>
              <a:t>How can you say to my soul,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0" dirty="0"/>
              <a:t>“Flee </a:t>
            </a:r>
            <a:r>
              <a:rPr lang="en-US" sz="3600" b="0" i="1" dirty="0"/>
              <a:t>as</a:t>
            </a:r>
            <a:r>
              <a:rPr lang="en-US" sz="3600" b="0" dirty="0"/>
              <a:t> a bird to your mountain”?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38156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90725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</a:rPr>
              <a:t>Faith</a:t>
            </a:r>
            <a:endParaRPr lang="en-US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9" b="98721" l="758" r="995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0"/>
            <a:ext cx="6781800" cy="2209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1482804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JSL Ancient" pitchFamily="2" charset="0"/>
              </a:rPr>
              <a:t>Trusting  God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JSL Ancie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Habakkuk </a:t>
            </a:r>
            <a:r>
              <a:rPr lang="en-US" dirty="0" smtClean="0"/>
              <a:t>1:2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aseline="30000" dirty="0" smtClean="0"/>
              <a:t>2</a:t>
            </a:r>
            <a:r>
              <a:rPr lang="en-US" sz="4000" dirty="0" smtClean="0"/>
              <a:t> </a:t>
            </a:r>
            <a:r>
              <a:rPr lang="en-US" sz="4000" dirty="0"/>
              <a:t>How long, LORD, must I call for help</a:t>
            </a:r>
            <a:r>
              <a:rPr lang="en-US" sz="4000" dirty="0" smtClean="0"/>
              <a:t>, but </a:t>
            </a:r>
            <a:r>
              <a:rPr lang="en-US" sz="4000" dirty="0"/>
              <a:t>you do not listen?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/>
              <a:t>Or cry out to you, “Violence</a:t>
            </a:r>
            <a:r>
              <a:rPr lang="en-US" sz="4000" dirty="0" smtClean="0"/>
              <a:t>!” but </a:t>
            </a:r>
            <a:r>
              <a:rPr lang="en-US" sz="4000" dirty="0"/>
              <a:t>you do not save?</a:t>
            </a:r>
          </a:p>
        </p:txBody>
      </p:sp>
    </p:spTree>
    <p:extLst>
      <p:ext uri="{BB962C8B-B14F-4D97-AF65-F5344CB8AC3E}">
        <p14:creationId xmlns:p14="http://schemas.microsoft.com/office/powerpoint/2010/main" val="18746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Reasons for Unanswered Prayer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Wrong motives – James 4:3</a:t>
            </a:r>
          </a:p>
          <a:p>
            <a:r>
              <a:rPr lang="en-US" dirty="0" smtClean="0"/>
              <a:t>Unconfessed sin – Isaiah 59:1-2</a:t>
            </a:r>
          </a:p>
          <a:p>
            <a:r>
              <a:rPr lang="en-US" dirty="0" smtClean="0"/>
              <a:t>Idols of the heart – Ezekiel 14:3</a:t>
            </a:r>
          </a:p>
          <a:p>
            <a:r>
              <a:rPr lang="en-US" dirty="0" smtClean="0"/>
              <a:t>Lack of care – Proverbs 21:3</a:t>
            </a:r>
          </a:p>
          <a:p>
            <a:r>
              <a:rPr lang="en-US" dirty="0" smtClean="0"/>
              <a:t>Doubt – James 4:6-7</a:t>
            </a:r>
          </a:p>
          <a:p>
            <a:r>
              <a:rPr lang="en-US" dirty="0" smtClean="0"/>
              <a:t>Not God’s will – 1 John 5:14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Habakkuk </a:t>
            </a:r>
            <a:r>
              <a:rPr lang="en-US" dirty="0" smtClean="0"/>
              <a:t>1:3-4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/>
              <a:t>3 Why do you make me look at injustice</a:t>
            </a:r>
            <a:r>
              <a:rPr lang="en-US" sz="3600" dirty="0" smtClean="0"/>
              <a:t>? Why </a:t>
            </a:r>
            <a:r>
              <a:rPr lang="en-US" sz="3600" dirty="0"/>
              <a:t>do you tolerate wrongdoing</a:t>
            </a:r>
            <a:r>
              <a:rPr lang="en-US" sz="3600" dirty="0" smtClean="0"/>
              <a:t>? Destruction </a:t>
            </a:r>
            <a:r>
              <a:rPr lang="en-US" sz="3600" dirty="0"/>
              <a:t>and violence are before me</a:t>
            </a:r>
            <a:r>
              <a:rPr lang="en-US" sz="3600" dirty="0" smtClean="0"/>
              <a:t>; there </a:t>
            </a:r>
            <a:r>
              <a:rPr lang="en-US" sz="3600" dirty="0"/>
              <a:t>is strife, and conflict abounds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00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Habakkuk </a:t>
            </a:r>
            <a:r>
              <a:rPr lang="en-US" dirty="0" smtClean="0"/>
              <a:t>1:3-4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4 </a:t>
            </a:r>
            <a:r>
              <a:rPr lang="en-US" sz="3600" dirty="0"/>
              <a:t>Therefore the law is paralyzed</a:t>
            </a:r>
            <a:r>
              <a:rPr lang="en-US" sz="3600" dirty="0" smtClean="0"/>
              <a:t>, and </a:t>
            </a:r>
            <a:r>
              <a:rPr lang="en-US" sz="3600" dirty="0"/>
              <a:t>justice never </a:t>
            </a:r>
            <a:r>
              <a:rPr lang="en-US" sz="3600" dirty="0" smtClean="0"/>
              <a:t>prevails. The </a:t>
            </a:r>
            <a:r>
              <a:rPr lang="en-US" sz="3600" dirty="0"/>
              <a:t>wicked hem in the righteous</a:t>
            </a:r>
            <a:r>
              <a:rPr lang="en-US" sz="3600" dirty="0" smtClean="0"/>
              <a:t>, so </a:t>
            </a:r>
            <a:r>
              <a:rPr lang="en-US" sz="3600" dirty="0"/>
              <a:t>that justice is perverted.</a:t>
            </a:r>
          </a:p>
        </p:txBody>
      </p:sp>
    </p:spTree>
    <p:extLst>
      <p:ext uri="{BB962C8B-B14F-4D97-AF65-F5344CB8AC3E}">
        <p14:creationId xmlns:p14="http://schemas.microsoft.com/office/powerpoint/2010/main" val="172094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1" y="685800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11:2-3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0" dirty="0" smtClean="0"/>
              <a:t>2 For </a:t>
            </a:r>
            <a:r>
              <a:rPr lang="en-US" sz="3600" b="0" dirty="0"/>
              <a:t>look, the wicked bend their bows</a:t>
            </a:r>
            <a:r>
              <a:rPr lang="en-US" sz="3600" b="0" dirty="0" smtClean="0"/>
              <a:t>; they </a:t>
            </a:r>
            <a:r>
              <a:rPr lang="en-US" sz="3600" b="0" dirty="0"/>
              <a:t>set their arrows against the </a:t>
            </a:r>
            <a:r>
              <a:rPr lang="en-US" sz="3600" b="0" dirty="0" smtClean="0"/>
              <a:t>strings to </a:t>
            </a:r>
            <a:r>
              <a:rPr lang="en-US" sz="3600" b="0" dirty="0"/>
              <a:t>shoot from the </a:t>
            </a:r>
            <a:r>
              <a:rPr lang="en-US" sz="3600" b="0" dirty="0" smtClean="0"/>
              <a:t>shadows at </a:t>
            </a:r>
            <a:r>
              <a:rPr lang="en-US" sz="3600" b="0" dirty="0"/>
              <a:t>the upright in heart.</a:t>
            </a:r>
            <a:endParaRPr lang="en-US" sz="3600" b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600" b="0" dirty="0" smtClean="0"/>
              <a:t>3 When </a:t>
            </a:r>
            <a:r>
              <a:rPr lang="en-US" sz="3600" b="0" dirty="0"/>
              <a:t>the foundations are being destroyed</a:t>
            </a:r>
            <a:r>
              <a:rPr lang="en-US" sz="3600" b="0" dirty="0" smtClean="0"/>
              <a:t>, what </a:t>
            </a:r>
            <a:r>
              <a:rPr lang="en-US" sz="3600" b="0" dirty="0"/>
              <a:t>can the righteous do?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04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538</Words>
  <Application>Microsoft Office PowerPoint</Application>
  <PresentationFormat>On-screen Show (4:3)</PresentationFormat>
  <Paragraphs>70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1_Office Theme</vt:lpstr>
      <vt:lpstr>Evil &amp; God</vt:lpstr>
      <vt:lpstr>PowerPoint Presentation</vt:lpstr>
      <vt:lpstr>Augustine’s City of God</vt:lpstr>
      <vt:lpstr>Habakkuk 1:2</vt:lpstr>
      <vt:lpstr>Possible Reasons for Unanswered Prayer</vt:lpstr>
      <vt:lpstr>Habakkuk 1:3-4</vt:lpstr>
      <vt:lpstr>Habakkuk 1:3-4</vt:lpstr>
      <vt:lpstr>PowerPoint Presentation</vt:lpstr>
      <vt:lpstr>Psalm 11:2-3</vt:lpstr>
      <vt:lpstr>Habakkuk 1:4</vt:lpstr>
      <vt:lpstr>PowerPoint Presentation</vt:lpstr>
      <vt:lpstr>Observation 1</vt:lpstr>
      <vt:lpstr>“Faith is believing what we do not see, and the reward of this faith is to see what we believe.”</vt:lpstr>
      <vt:lpstr>2 Chronicles 33:13</vt:lpstr>
      <vt:lpstr>Observation 2 </vt:lpstr>
      <vt:lpstr>2 Peter 3:9</vt:lpstr>
      <vt:lpstr>Observation 3</vt:lpstr>
      <vt:lpstr>Genesis 15:13-16</vt:lpstr>
      <vt:lpstr>Romans 1:18</vt:lpstr>
      <vt:lpstr>Observation 4</vt:lpstr>
      <vt:lpstr>Judges 4:1-2</vt:lpstr>
      <vt:lpstr>Observation 5</vt:lpstr>
      <vt:lpstr>Psalm 11:4-7</vt:lpstr>
      <vt:lpstr>Psalm 11:4-7</vt:lpstr>
      <vt:lpstr>Psalm 11:4-7</vt:lpstr>
      <vt:lpstr>Faith Key #3</vt:lpstr>
      <vt:lpstr>Confidence in the sovereignty of God is crucial to our trusting Him. If there is a single event in all of the universe that can occur outside of God’s sovereign control then we cannot trust Him. </vt:lpstr>
      <vt:lpstr>Of what do you need to let go?</vt:lpstr>
      <vt:lpstr>PowerPoint Presentation</vt:lpstr>
      <vt:lpstr>Psalm 11:1</vt:lpstr>
      <vt:lpstr>Faith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Chief Bill</dc:creator>
  <cp:lastModifiedBy>Chief Bill</cp:lastModifiedBy>
  <cp:revision>28</cp:revision>
  <dcterms:created xsi:type="dcterms:W3CDTF">2014-09-06T02:31:36Z</dcterms:created>
  <dcterms:modified xsi:type="dcterms:W3CDTF">2014-09-20T15:25:34Z</dcterms:modified>
</cp:coreProperties>
</file>